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handoutMasterIdLst>
    <p:handoutMasterId r:id="rId17"/>
  </p:handoutMasterIdLst>
  <p:sldIdLst>
    <p:sldId id="256" r:id="rId2"/>
    <p:sldId id="260" r:id="rId3"/>
    <p:sldId id="257" r:id="rId4"/>
    <p:sldId id="258" r:id="rId5"/>
    <p:sldId id="259" r:id="rId6"/>
    <p:sldId id="261" r:id="rId7"/>
    <p:sldId id="262" r:id="rId8"/>
    <p:sldId id="263" r:id="rId9"/>
    <p:sldId id="264" r:id="rId10"/>
    <p:sldId id="265" r:id="rId11"/>
    <p:sldId id="268" r:id="rId12"/>
    <p:sldId id="269" r:id="rId13"/>
    <p:sldId id="266" r:id="rId14"/>
    <p:sldId id="267"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notesViewPr>
    <p:cSldViewPr>
      <p:cViewPr varScale="1">
        <p:scale>
          <a:sx n="56" d="100"/>
          <a:sy n="56" d="100"/>
        </p:scale>
        <p:origin x="-1860" y="-96"/>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s-ES" dirty="0" err="1" smtClean="0"/>
              <a:t>Logica</a:t>
            </a:r>
            <a:r>
              <a:rPr lang="es-ES" dirty="0" smtClean="0"/>
              <a:t> Difusa</a:t>
            </a:r>
            <a:endParaRPr lang="en-US" dirty="0"/>
          </a:p>
        </p:txBody>
      </p:sp>
      <p:sp>
        <p:nvSpPr>
          <p:cNvPr id="3" name="2 Marcador de fecha"/>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7DDD349-ED2E-4F45-8C7B-93BC367E7024}" type="datetimeFigureOut">
              <a:rPr lang="en-US" smtClean="0"/>
              <a:t>11/15/2010</a:t>
            </a:fld>
            <a:endParaRPr lang="en-US" dirty="0"/>
          </a:p>
        </p:txBody>
      </p:sp>
      <p:sp>
        <p:nvSpPr>
          <p:cNvPr id="4" name="3 Marcador de pie de página"/>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4 Marcador de número de diapositiva"/>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019FCE3-2F5A-4C36-96F6-CFF0D71A04C3}" type="slidenum">
              <a:rPr lang="en-US" smtClean="0"/>
              <a:t>‹Nº›</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2741009-4ADF-441F-B9A9-DE617E5E04F8}" type="datetimeFigureOut">
              <a:rPr lang="en-US" smtClean="0"/>
              <a:pPr/>
              <a:t>11/15/2010</a:t>
            </a:fld>
            <a:endParaRPr lang="en-U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9858F6F-FD8E-406E-AD47-1EC7D8241166}" type="slidenum">
              <a:rPr lang="en-US" smtClean="0"/>
              <a:pPr/>
              <a:t>‹Nº›</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n-US" dirty="0"/>
          </a:p>
        </p:txBody>
      </p:sp>
      <p:sp>
        <p:nvSpPr>
          <p:cNvPr id="4" name="3 Marcador de número de diapositiva"/>
          <p:cNvSpPr>
            <a:spLocks noGrp="1"/>
          </p:cNvSpPr>
          <p:nvPr>
            <p:ph type="sldNum" sz="quarter" idx="10"/>
          </p:nvPr>
        </p:nvSpPr>
        <p:spPr/>
        <p:txBody>
          <a:bodyPr/>
          <a:lstStyle/>
          <a:p>
            <a:fld id="{D9858F6F-FD8E-406E-AD47-1EC7D8241166}" type="slidenum">
              <a:rPr lang="en-US" smtClean="0"/>
              <a:pPr/>
              <a:t>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Con el tiempo fue ganando aceptación conforme una mayor cantidad de científicos se unía a la investigación.</a:t>
            </a:r>
          </a:p>
          <a:p>
            <a:endParaRPr lang="en-US" dirty="0"/>
          </a:p>
        </p:txBody>
      </p:sp>
      <p:sp>
        <p:nvSpPr>
          <p:cNvPr id="4" name="3 Marcador de número de diapositiva"/>
          <p:cNvSpPr>
            <a:spLocks noGrp="1"/>
          </p:cNvSpPr>
          <p:nvPr>
            <p:ph type="sldNum" sz="quarter" idx="10"/>
          </p:nvPr>
        </p:nvSpPr>
        <p:spPr/>
        <p:txBody>
          <a:bodyPr/>
          <a:lstStyle/>
          <a:p>
            <a:fld id="{D9858F6F-FD8E-406E-AD47-1EC7D8241166}" type="slidenum">
              <a:rPr lang="en-US" smtClean="0"/>
              <a:pPr/>
              <a:t>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n-US" dirty="0"/>
          </a:p>
        </p:txBody>
      </p:sp>
      <p:sp>
        <p:nvSpPr>
          <p:cNvPr id="4" name="3 Marcador de número de diapositiva"/>
          <p:cNvSpPr>
            <a:spLocks noGrp="1"/>
          </p:cNvSpPr>
          <p:nvPr>
            <p:ph type="sldNum" sz="quarter" idx="10"/>
          </p:nvPr>
        </p:nvSpPr>
        <p:spPr/>
        <p:txBody>
          <a:bodyPr/>
          <a:lstStyle/>
          <a:p>
            <a:fld id="{D9858F6F-FD8E-406E-AD47-1EC7D8241166}" type="slidenum">
              <a:rPr lang="en-US" smtClean="0"/>
              <a:pPr/>
              <a:t>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n-U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a:p>
        </p:txBody>
      </p:sp>
      <p:sp>
        <p:nvSpPr>
          <p:cNvPr id="4" name="3 Marcador de fecha"/>
          <p:cNvSpPr>
            <a:spLocks noGrp="1"/>
          </p:cNvSpPr>
          <p:nvPr>
            <p:ph type="dt" sz="half" idx="10"/>
          </p:nvPr>
        </p:nvSpPr>
        <p:spPr/>
        <p:txBody>
          <a:bodyPr/>
          <a:lstStyle/>
          <a:p>
            <a:fld id="{91E24705-BBF0-4557-9F96-E75726DEF63E}" type="datetimeFigureOut">
              <a:rPr lang="en-US" smtClean="0"/>
              <a:pPr/>
              <a:t>11/15/2010</a:t>
            </a:fld>
            <a:endParaRPr lang="en-US"/>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521B1C3C-F70C-427B-AF57-8A1B87048881}" type="slidenum">
              <a:rPr lang="en-US" smtClean="0"/>
              <a:pPr/>
              <a:t>‹Nº›</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fecha"/>
          <p:cNvSpPr>
            <a:spLocks noGrp="1"/>
          </p:cNvSpPr>
          <p:nvPr>
            <p:ph type="dt" sz="half" idx="10"/>
          </p:nvPr>
        </p:nvSpPr>
        <p:spPr/>
        <p:txBody>
          <a:bodyPr/>
          <a:lstStyle/>
          <a:p>
            <a:fld id="{91E24705-BBF0-4557-9F96-E75726DEF63E}" type="datetimeFigureOut">
              <a:rPr lang="en-US" smtClean="0"/>
              <a:pPr/>
              <a:t>11/15/2010</a:t>
            </a:fld>
            <a:endParaRPr lang="en-US"/>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521B1C3C-F70C-427B-AF57-8A1B87048881}" type="slidenum">
              <a:rPr lang="en-US" smtClean="0"/>
              <a:pPr/>
              <a:t>‹Nº›</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fecha"/>
          <p:cNvSpPr>
            <a:spLocks noGrp="1"/>
          </p:cNvSpPr>
          <p:nvPr>
            <p:ph type="dt" sz="half" idx="10"/>
          </p:nvPr>
        </p:nvSpPr>
        <p:spPr/>
        <p:txBody>
          <a:bodyPr/>
          <a:lstStyle/>
          <a:p>
            <a:fld id="{91E24705-BBF0-4557-9F96-E75726DEF63E}" type="datetimeFigureOut">
              <a:rPr lang="en-US" smtClean="0"/>
              <a:pPr/>
              <a:t>11/15/2010</a:t>
            </a:fld>
            <a:endParaRPr lang="en-US"/>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521B1C3C-F70C-427B-AF57-8A1B87048881}" type="slidenum">
              <a:rPr lang="en-US" smtClean="0"/>
              <a:pPr/>
              <a:t>‹Nº›</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fecha"/>
          <p:cNvSpPr>
            <a:spLocks noGrp="1"/>
          </p:cNvSpPr>
          <p:nvPr>
            <p:ph type="dt" sz="half" idx="10"/>
          </p:nvPr>
        </p:nvSpPr>
        <p:spPr/>
        <p:txBody>
          <a:bodyPr/>
          <a:lstStyle/>
          <a:p>
            <a:fld id="{91E24705-BBF0-4557-9F96-E75726DEF63E}" type="datetimeFigureOut">
              <a:rPr lang="en-US" smtClean="0"/>
              <a:pPr/>
              <a:t>11/15/2010</a:t>
            </a:fld>
            <a:endParaRPr lang="en-US"/>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521B1C3C-F70C-427B-AF57-8A1B87048881}" type="slidenum">
              <a:rPr lang="en-US" smtClean="0"/>
              <a:pPr/>
              <a:t>‹Nº›</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91E24705-BBF0-4557-9F96-E75726DEF63E}" type="datetimeFigureOut">
              <a:rPr lang="en-US" smtClean="0"/>
              <a:pPr/>
              <a:t>11/15/2010</a:t>
            </a:fld>
            <a:endParaRPr lang="en-US"/>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521B1C3C-F70C-427B-AF57-8A1B87048881}" type="slidenum">
              <a:rPr lang="en-US" smtClean="0"/>
              <a:pPr/>
              <a:t>‹Nº›</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fecha"/>
          <p:cNvSpPr>
            <a:spLocks noGrp="1"/>
          </p:cNvSpPr>
          <p:nvPr>
            <p:ph type="dt" sz="half" idx="10"/>
          </p:nvPr>
        </p:nvSpPr>
        <p:spPr/>
        <p:txBody>
          <a:bodyPr/>
          <a:lstStyle/>
          <a:p>
            <a:fld id="{91E24705-BBF0-4557-9F96-E75726DEF63E}" type="datetimeFigureOut">
              <a:rPr lang="en-US" smtClean="0"/>
              <a:pPr/>
              <a:t>11/15/2010</a:t>
            </a:fld>
            <a:endParaRPr lang="en-US"/>
          </a:p>
        </p:txBody>
      </p:sp>
      <p:sp>
        <p:nvSpPr>
          <p:cNvPr id="6" name="5 Marcador de pie de página"/>
          <p:cNvSpPr>
            <a:spLocks noGrp="1"/>
          </p:cNvSpPr>
          <p:nvPr>
            <p:ph type="ftr" sz="quarter" idx="11"/>
          </p:nvPr>
        </p:nvSpPr>
        <p:spPr/>
        <p:txBody>
          <a:bodyPr/>
          <a:lstStyle/>
          <a:p>
            <a:endParaRPr lang="en-US"/>
          </a:p>
        </p:txBody>
      </p:sp>
      <p:sp>
        <p:nvSpPr>
          <p:cNvPr id="7" name="6 Marcador de número de diapositiva"/>
          <p:cNvSpPr>
            <a:spLocks noGrp="1"/>
          </p:cNvSpPr>
          <p:nvPr>
            <p:ph type="sldNum" sz="quarter" idx="12"/>
          </p:nvPr>
        </p:nvSpPr>
        <p:spPr/>
        <p:txBody>
          <a:bodyPr/>
          <a:lstStyle/>
          <a:p>
            <a:fld id="{521B1C3C-F70C-427B-AF57-8A1B87048881}" type="slidenum">
              <a:rPr lang="en-US" smtClean="0"/>
              <a:pPr/>
              <a:t>‹Nº›</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6 Marcador de fecha"/>
          <p:cNvSpPr>
            <a:spLocks noGrp="1"/>
          </p:cNvSpPr>
          <p:nvPr>
            <p:ph type="dt" sz="half" idx="10"/>
          </p:nvPr>
        </p:nvSpPr>
        <p:spPr/>
        <p:txBody>
          <a:bodyPr/>
          <a:lstStyle/>
          <a:p>
            <a:fld id="{91E24705-BBF0-4557-9F96-E75726DEF63E}" type="datetimeFigureOut">
              <a:rPr lang="en-US" smtClean="0"/>
              <a:pPr/>
              <a:t>11/15/2010</a:t>
            </a:fld>
            <a:endParaRPr lang="en-US"/>
          </a:p>
        </p:txBody>
      </p:sp>
      <p:sp>
        <p:nvSpPr>
          <p:cNvPr id="8" name="7 Marcador de pie de página"/>
          <p:cNvSpPr>
            <a:spLocks noGrp="1"/>
          </p:cNvSpPr>
          <p:nvPr>
            <p:ph type="ftr" sz="quarter" idx="11"/>
          </p:nvPr>
        </p:nvSpPr>
        <p:spPr/>
        <p:txBody>
          <a:bodyPr/>
          <a:lstStyle/>
          <a:p>
            <a:endParaRPr lang="en-US"/>
          </a:p>
        </p:txBody>
      </p:sp>
      <p:sp>
        <p:nvSpPr>
          <p:cNvPr id="9" name="8 Marcador de número de diapositiva"/>
          <p:cNvSpPr>
            <a:spLocks noGrp="1"/>
          </p:cNvSpPr>
          <p:nvPr>
            <p:ph type="sldNum" sz="quarter" idx="12"/>
          </p:nvPr>
        </p:nvSpPr>
        <p:spPr/>
        <p:txBody>
          <a:bodyPr/>
          <a:lstStyle/>
          <a:p>
            <a:fld id="{521B1C3C-F70C-427B-AF57-8A1B87048881}" type="slidenum">
              <a:rPr lang="en-US" smtClean="0"/>
              <a:pPr/>
              <a:t>‹Nº›</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fecha"/>
          <p:cNvSpPr>
            <a:spLocks noGrp="1"/>
          </p:cNvSpPr>
          <p:nvPr>
            <p:ph type="dt" sz="half" idx="10"/>
          </p:nvPr>
        </p:nvSpPr>
        <p:spPr/>
        <p:txBody>
          <a:bodyPr/>
          <a:lstStyle/>
          <a:p>
            <a:fld id="{91E24705-BBF0-4557-9F96-E75726DEF63E}" type="datetimeFigureOut">
              <a:rPr lang="en-US" smtClean="0"/>
              <a:pPr/>
              <a:t>11/15/2010</a:t>
            </a:fld>
            <a:endParaRPr lang="en-US"/>
          </a:p>
        </p:txBody>
      </p:sp>
      <p:sp>
        <p:nvSpPr>
          <p:cNvPr id="4" name="3 Marcador de pie de página"/>
          <p:cNvSpPr>
            <a:spLocks noGrp="1"/>
          </p:cNvSpPr>
          <p:nvPr>
            <p:ph type="ftr" sz="quarter" idx="11"/>
          </p:nvPr>
        </p:nvSpPr>
        <p:spPr/>
        <p:txBody>
          <a:bodyPr/>
          <a:lstStyle/>
          <a:p>
            <a:endParaRPr lang="en-US"/>
          </a:p>
        </p:txBody>
      </p:sp>
      <p:sp>
        <p:nvSpPr>
          <p:cNvPr id="5" name="4 Marcador de número de diapositiva"/>
          <p:cNvSpPr>
            <a:spLocks noGrp="1"/>
          </p:cNvSpPr>
          <p:nvPr>
            <p:ph type="sldNum" sz="quarter" idx="12"/>
          </p:nvPr>
        </p:nvSpPr>
        <p:spPr/>
        <p:txBody>
          <a:bodyPr/>
          <a:lstStyle/>
          <a:p>
            <a:fld id="{521B1C3C-F70C-427B-AF57-8A1B87048881}" type="slidenum">
              <a:rPr lang="en-US" smtClean="0"/>
              <a:pPr/>
              <a:t>‹Nº›</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91E24705-BBF0-4557-9F96-E75726DEF63E}" type="datetimeFigureOut">
              <a:rPr lang="en-US" smtClean="0"/>
              <a:pPr/>
              <a:t>11/15/2010</a:t>
            </a:fld>
            <a:endParaRPr lang="en-US"/>
          </a:p>
        </p:txBody>
      </p:sp>
      <p:sp>
        <p:nvSpPr>
          <p:cNvPr id="3" name="2 Marcador de pie de página"/>
          <p:cNvSpPr>
            <a:spLocks noGrp="1"/>
          </p:cNvSpPr>
          <p:nvPr>
            <p:ph type="ftr" sz="quarter" idx="11"/>
          </p:nvPr>
        </p:nvSpPr>
        <p:spPr/>
        <p:txBody>
          <a:bodyPr/>
          <a:lstStyle/>
          <a:p>
            <a:endParaRPr lang="en-US"/>
          </a:p>
        </p:txBody>
      </p:sp>
      <p:sp>
        <p:nvSpPr>
          <p:cNvPr id="4" name="3 Marcador de número de diapositiva"/>
          <p:cNvSpPr>
            <a:spLocks noGrp="1"/>
          </p:cNvSpPr>
          <p:nvPr>
            <p:ph type="sldNum" sz="quarter" idx="12"/>
          </p:nvPr>
        </p:nvSpPr>
        <p:spPr/>
        <p:txBody>
          <a:bodyPr/>
          <a:lstStyle/>
          <a:p>
            <a:fld id="{521B1C3C-F70C-427B-AF57-8A1B87048881}" type="slidenum">
              <a:rPr lang="en-US" smtClean="0"/>
              <a:pPr/>
              <a:t>‹Nº›</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n-U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91E24705-BBF0-4557-9F96-E75726DEF63E}" type="datetimeFigureOut">
              <a:rPr lang="en-US" smtClean="0"/>
              <a:pPr/>
              <a:t>11/15/2010</a:t>
            </a:fld>
            <a:endParaRPr lang="en-US"/>
          </a:p>
        </p:txBody>
      </p:sp>
      <p:sp>
        <p:nvSpPr>
          <p:cNvPr id="6" name="5 Marcador de pie de página"/>
          <p:cNvSpPr>
            <a:spLocks noGrp="1"/>
          </p:cNvSpPr>
          <p:nvPr>
            <p:ph type="ftr" sz="quarter" idx="11"/>
          </p:nvPr>
        </p:nvSpPr>
        <p:spPr/>
        <p:txBody>
          <a:bodyPr/>
          <a:lstStyle/>
          <a:p>
            <a:endParaRPr lang="en-US"/>
          </a:p>
        </p:txBody>
      </p:sp>
      <p:sp>
        <p:nvSpPr>
          <p:cNvPr id="7" name="6 Marcador de número de diapositiva"/>
          <p:cNvSpPr>
            <a:spLocks noGrp="1"/>
          </p:cNvSpPr>
          <p:nvPr>
            <p:ph type="sldNum" sz="quarter" idx="12"/>
          </p:nvPr>
        </p:nvSpPr>
        <p:spPr/>
        <p:txBody>
          <a:bodyPr/>
          <a:lstStyle/>
          <a:p>
            <a:fld id="{521B1C3C-F70C-427B-AF57-8A1B87048881}" type="slidenum">
              <a:rPr lang="en-US" smtClean="0"/>
              <a:pPr/>
              <a:t>‹Nº›</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n-U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91E24705-BBF0-4557-9F96-E75726DEF63E}" type="datetimeFigureOut">
              <a:rPr lang="en-US" smtClean="0"/>
              <a:pPr/>
              <a:t>11/15/2010</a:t>
            </a:fld>
            <a:endParaRPr lang="en-US"/>
          </a:p>
        </p:txBody>
      </p:sp>
      <p:sp>
        <p:nvSpPr>
          <p:cNvPr id="6" name="5 Marcador de pie de página"/>
          <p:cNvSpPr>
            <a:spLocks noGrp="1"/>
          </p:cNvSpPr>
          <p:nvPr>
            <p:ph type="ftr" sz="quarter" idx="11"/>
          </p:nvPr>
        </p:nvSpPr>
        <p:spPr/>
        <p:txBody>
          <a:bodyPr/>
          <a:lstStyle/>
          <a:p>
            <a:endParaRPr lang="en-US"/>
          </a:p>
        </p:txBody>
      </p:sp>
      <p:sp>
        <p:nvSpPr>
          <p:cNvPr id="7" name="6 Marcador de número de diapositiva"/>
          <p:cNvSpPr>
            <a:spLocks noGrp="1"/>
          </p:cNvSpPr>
          <p:nvPr>
            <p:ph type="sldNum" sz="quarter" idx="12"/>
          </p:nvPr>
        </p:nvSpPr>
        <p:spPr/>
        <p:txBody>
          <a:bodyPr/>
          <a:lstStyle/>
          <a:p>
            <a:fld id="{521B1C3C-F70C-427B-AF57-8A1B87048881}" type="slidenum">
              <a:rPr lang="en-US" smtClean="0"/>
              <a:pPr/>
              <a:t>‹Nº›</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E24705-BBF0-4557-9F96-E75726DEF63E}" type="datetimeFigureOut">
              <a:rPr lang="en-US" smtClean="0"/>
              <a:pPr/>
              <a:t>11/15/2010</a:t>
            </a:fld>
            <a:endParaRPr lang="en-U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21B1C3C-F70C-427B-AF57-8A1B87048881}" type="slidenum">
              <a:rPr lang="en-US" smtClean="0"/>
              <a:pPr/>
              <a:t>‹Nº›</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6.xml"/><Relationship Id="rId4" Type="http://schemas.openxmlformats.org/officeDocument/2006/relationships/image" Target="../media/image21.png"/></Relationships>
</file>

<file path=ppt/slides/_rels/slide14.xml.rels><?xml version="1.0" encoding="UTF-8" standalone="yes"?>
<Relationships xmlns="http://schemas.openxmlformats.org/package/2006/relationships"><Relationship Id="rId2" Type="http://schemas.openxmlformats.org/officeDocument/2006/relationships/image" Target="../media/image22.gif"/><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8.gif"/><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6.xml"/><Relationship Id="rId4"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42910" y="2143116"/>
            <a:ext cx="7772400" cy="1470025"/>
          </a:xfrm>
        </p:spPr>
        <p:txBody>
          <a:bodyPr/>
          <a:lstStyle/>
          <a:p>
            <a:r>
              <a:rPr lang="es-ES" smtClean="0"/>
              <a:t>Lógica </a:t>
            </a:r>
            <a:r>
              <a:rPr lang="es-ES" dirty="0" smtClean="0"/>
              <a:t>Difusa</a:t>
            </a:r>
            <a:endParaRPr lang="en-US" dirty="0"/>
          </a:p>
        </p:txBody>
      </p:sp>
      <p:sp>
        <p:nvSpPr>
          <p:cNvPr id="3" name="2 Subtítulo"/>
          <p:cNvSpPr>
            <a:spLocks noGrp="1"/>
          </p:cNvSpPr>
          <p:nvPr>
            <p:ph type="subTitle" idx="1"/>
          </p:nvPr>
        </p:nvSpPr>
        <p:spPr>
          <a:xfrm>
            <a:off x="1371600" y="3714752"/>
            <a:ext cx="3200400" cy="1924048"/>
          </a:xfrm>
        </p:spPr>
        <p:txBody>
          <a:bodyPr>
            <a:normAutofit fontScale="85000" lnSpcReduction="10000"/>
          </a:bodyPr>
          <a:lstStyle/>
          <a:p>
            <a:pPr lvl="0" algn="r"/>
            <a:r>
              <a:rPr lang="es-ES" dirty="0" err="1" smtClean="0"/>
              <a:t>Estefania</a:t>
            </a:r>
            <a:r>
              <a:rPr lang="es-ES" dirty="0" smtClean="0"/>
              <a:t> Avendaño</a:t>
            </a:r>
          </a:p>
          <a:p>
            <a:pPr lvl="0" algn="r"/>
            <a:r>
              <a:rPr lang="es-ES" dirty="0" smtClean="0"/>
              <a:t>Edward </a:t>
            </a:r>
            <a:r>
              <a:rPr lang="es-ES" dirty="0" err="1" smtClean="0"/>
              <a:t>Yanquen</a:t>
            </a:r>
            <a:endParaRPr lang="en-US" dirty="0" smtClean="0"/>
          </a:p>
          <a:p>
            <a:pPr algn="r"/>
            <a:r>
              <a:rPr lang="es-ES" dirty="0" err="1" smtClean="0"/>
              <a:t>Cindy</a:t>
            </a:r>
            <a:r>
              <a:rPr lang="es-ES" dirty="0" smtClean="0"/>
              <a:t> </a:t>
            </a:r>
            <a:r>
              <a:rPr lang="es-ES" dirty="0" err="1" smtClean="0"/>
              <a:t>Cardenas</a:t>
            </a:r>
            <a:endParaRPr lang="es-ES" dirty="0" smtClean="0"/>
          </a:p>
          <a:p>
            <a:pPr lvl="0" algn="r">
              <a:defRPr/>
            </a:pPr>
            <a:r>
              <a:rPr lang="es-ES" dirty="0" smtClean="0"/>
              <a:t>Jorge </a:t>
            </a:r>
            <a:r>
              <a:rPr lang="es-ES" dirty="0"/>
              <a:t>Prieto</a:t>
            </a:r>
          </a:p>
          <a:p>
            <a:pPr algn="r"/>
            <a:endParaRPr lang="es-ES" dirty="0" smtClean="0"/>
          </a:p>
          <a:p>
            <a:endParaRPr lang="en-US" dirty="0"/>
          </a:p>
        </p:txBody>
      </p:sp>
      <p:sp>
        <p:nvSpPr>
          <p:cNvPr id="7" name="2 Subtítulo"/>
          <p:cNvSpPr txBox="1">
            <a:spLocks/>
          </p:cNvSpPr>
          <p:nvPr/>
        </p:nvSpPr>
        <p:spPr>
          <a:xfrm>
            <a:off x="4714876" y="3714752"/>
            <a:ext cx="3200400" cy="1924048"/>
          </a:xfrm>
          <a:prstGeom prst="rect">
            <a:avLst/>
          </a:prstGeom>
        </p:spPr>
        <p:txBody>
          <a:bodyPr vert="horz" lIns="91440" tIns="45720" rIns="91440" bIns="45720" rtlCol="0">
            <a:normAutofit fontScale="92500" lnSpcReduction="20000"/>
          </a:bodyPr>
          <a:lstStyle/>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es-ES" sz="3200" b="0" i="0" u="none" strike="noStrike" kern="1200" cap="none" spc="0" normalizeH="0" baseline="0" noProof="0" dirty="0" smtClean="0">
                <a:ln>
                  <a:noFill/>
                </a:ln>
                <a:solidFill>
                  <a:schemeClr val="tx1">
                    <a:tint val="75000"/>
                  </a:schemeClr>
                </a:solidFill>
                <a:effectLst/>
                <a:uLnTx/>
                <a:uFillTx/>
                <a:latin typeface="+mn-lt"/>
                <a:ea typeface="+mn-ea"/>
                <a:cs typeface="+mn-cs"/>
              </a:rPr>
              <a:t>Daniel </a:t>
            </a:r>
            <a:r>
              <a:rPr kumimoji="0" lang="es-ES" sz="3200" b="0" i="0" u="none" strike="noStrike" kern="1200" cap="none" spc="0" normalizeH="0" baseline="0" noProof="0" dirty="0" err="1" smtClean="0">
                <a:ln>
                  <a:noFill/>
                </a:ln>
                <a:solidFill>
                  <a:schemeClr val="tx1">
                    <a:tint val="75000"/>
                  </a:schemeClr>
                </a:solidFill>
                <a:effectLst/>
                <a:uLnTx/>
                <a:uFillTx/>
                <a:latin typeface="+mn-lt"/>
                <a:ea typeface="+mn-ea"/>
                <a:cs typeface="+mn-cs"/>
              </a:rPr>
              <a:t>Lacouture</a:t>
            </a:r>
            <a:endParaRPr kumimoji="0" lang="es-ES" sz="3200" b="0" i="0" u="none" strike="noStrike" kern="1200" cap="none" spc="0" normalizeH="0" baseline="0" noProof="0" dirty="0" smtClean="0">
              <a:ln>
                <a:noFill/>
              </a:ln>
              <a:solidFill>
                <a:schemeClr val="tx1">
                  <a:tint val="75000"/>
                </a:schemeClr>
              </a:solidFill>
              <a:effectLst/>
              <a:uLnTx/>
              <a:uFillTx/>
              <a:latin typeface="+mn-lt"/>
              <a:ea typeface="+mn-ea"/>
              <a:cs typeface="+mn-cs"/>
            </a:endParaRP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es-ES" sz="3200" b="0" i="0" u="none" strike="noStrike" kern="1200" cap="none" spc="0" normalizeH="0" baseline="0" noProof="0" dirty="0" smtClean="0">
                <a:ln>
                  <a:noFill/>
                </a:ln>
                <a:solidFill>
                  <a:schemeClr val="tx1">
                    <a:tint val="75000"/>
                  </a:schemeClr>
                </a:solidFill>
                <a:effectLst/>
                <a:uLnTx/>
                <a:uFillTx/>
                <a:latin typeface="+mn-lt"/>
                <a:ea typeface="+mn-ea"/>
                <a:cs typeface="+mn-cs"/>
              </a:rPr>
              <a:t>David Contreras</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es-ES" sz="3200" b="0" i="0" u="none" strike="noStrike" kern="1200" cap="none" spc="0" normalizeH="0" baseline="0" noProof="0" dirty="0" smtClean="0">
                <a:ln>
                  <a:noFill/>
                </a:ln>
                <a:solidFill>
                  <a:schemeClr val="tx1">
                    <a:tint val="75000"/>
                  </a:schemeClr>
                </a:solidFill>
                <a:effectLst/>
                <a:uLnTx/>
                <a:uFillTx/>
                <a:latin typeface="+mn-lt"/>
                <a:ea typeface="+mn-ea"/>
                <a:cs typeface="+mn-cs"/>
              </a:rPr>
              <a:t>Daniela Pérez</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es-ES" sz="3200" b="0" i="0" u="none" strike="noStrike" kern="1200" cap="none" spc="0" normalizeH="0" baseline="0" noProof="0" dirty="0" smtClean="0">
                <a:ln>
                  <a:noFill/>
                </a:ln>
                <a:solidFill>
                  <a:schemeClr val="tx1">
                    <a:tint val="75000"/>
                  </a:schemeClr>
                </a:solidFill>
                <a:effectLst/>
                <a:uLnTx/>
                <a:uFillTx/>
                <a:latin typeface="+mn-lt"/>
                <a:ea typeface="+mn-ea"/>
                <a:cs typeface="+mn-cs"/>
              </a:rPr>
              <a:t>Juan Vega</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s-ES" sz="3200" b="0" i="0" u="none" strike="noStrike" kern="1200" cap="none" spc="0" normalizeH="0" baseline="0" noProof="0" dirty="0" smtClean="0">
              <a:ln>
                <a:noFill/>
              </a:ln>
              <a:solidFill>
                <a:schemeClr val="tx1">
                  <a:tint val="75000"/>
                </a:schemeClr>
              </a:solidFill>
              <a:effectLst/>
              <a:uLnTx/>
              <a:uFillTx/>
              <a:latin typeface="+mn-lt"/>
              <a:ea typeface="+mn-ea"/>
              <a:cs typeface="+mn-cs"/>
            </a:endParaRP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3200" b="0" i="0" u="none" strike="noStrike" kern="1200" cap="none" spc="0" normalizeH="0" baseline="0" noProof="0" dirty="0" smtClean="0">
              <a:ln>
                <a:noFill/>
              </a:ln>
              <a:solidFill>
                <a:schemeClr val="tx1">
                  <a:tint val="75000"/>
                </a:schemeClr>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Inferencia Difusa</a:t>
            </a:r>
            <a:endParaRPr lang="en-US" dirty="0"/>
          </a:p>
        </p:txBody>
      </p:sp>
      <p:pic>
        <p:nvPicPr>
          <p:cNvPr id="3" name="2 Imagen" descr="Ecuación_1.JPG"/>
          <p:cNvPicPr>
            <a:picLocks noChangeAspect="1"/>
          </p:cNvPicPr>
          <p:nvPr/>
        </p:nvPicPr>
        <p:blipFill>
          <a:blip r:embed="rId2" cstate="print"/>
          <a:stretch>
            <a:fillRect/>
          </a:stretch>
        </p:blipFill>
        <p:spPr>
          <a:xfrm>
            <a:off x="571472" y="1714488"/>
            <a:ext cx="7808784" cy="1985971"/>
          </a:xfrm>
          <a:prstGeom prst="rect">
            <a:avLst/>
          </a:prstGeom>
        </p:spPr>
      </p:pic>
      <p:sp>
        <p:nvSpPr>
          <p:cNvPr id="5" name="4 Pentágono"/>
          <p:cNvSpPr/>
          <p:nvPr/>
        </p:nvSpPr>
        <p:spPr>
          <a:xfrm rot="20711180">
            <a:off x="1935144" y="4002935"/>
            <a:ext cx="5857916" cy="1928826"/>
          </a:xfrm>
          <a:prstGeom prst="homePlate">
            <a:avLst>
              <a:gd name="adj" fmla="val 31865"/>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ES" dirty="0" smtClean="0"/>
              <a:t> Este tipo de reglas, que combinan varias variables en el antecedente, es el más utilizado en el diseño de sistemas difusos. Los sistemas difusos se forman con varias reglas difusas base con distintos consecuentes, por lo que siempre podrá ser descompuesta en un conjunto de reglas con varios antecedentes y un solo consecuente. </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Conjunto de Reglas de Datos</a:t>
            </a:r>
            <a:endParaRPr lang="en-US" dirty="0"/>
          </a:p>
        </p:txBody>
      </p:sp>
      <p:pic>
        <p:nvPicPr>
          <p:cNvPr id="1026" name="Picture 2" descr="Ecuación_2.JPG"/>
          <p:cNvPicPr>
            <a:picLocks noChangeAspect="1" noChangeArrowheads="1"/>
          </p:cNvPicPr>
          <p:nvPr/>
        </p:nvPicPr>
        <p:blipFill>
          <a:blip r:embed="rId2"/>
          <a:srcRect/>
          <a:stretch>
            <a:fillRect/>
          </a:stretch>
        </p:blipFill>
        <p:spPr bwMode="auto">
          <a:xfrm>
            <a:off x="571472" y="3714752"/>
            <a:ext cx="4321979" cy="1071567"/>
          </a:xfrm>
          <a:prstGeom prst="rect">
            <a:avLst/>
          </a:prstGeom>
          <a:noFill/>
        </p:spPr>
      </p:pic>
      <p:sp>
        <p:nvSpPr>
          <p:cNvPr id="4" name="3 Flecha en U"/>
          <p:cNvSpPr/>
          <p:nvPr/>
        </p:nvSpPr>
        <p:spPr>
          <a:xfrm>
            <a:off x="500034" y="2857496"/>
            <a:ext cx="928694" cy="2143140"/>
          </a:xfrm>
          <a:prstGeom prst="uturnArrow">
            <a:avLst>
              <a:gd name="adj1" fmla="val 25000"/>
              <a:gd name="adj2" fmla="val 25000"/>
              <a:gd name="adj3" fmla="val 19459"/>
              <a:gd name="adj4" fmla="val 43750"/>
              <a:gd name="adj5" fmla="val 45467"/>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solidFill>
                <a:schemeClr val="tx1"/>
              </a:solidFill>
            </a:endParaRPr>
          </a:p>
        </p:txBody>
      </p:sp>
      <p:sp>
        <p:nvSpPr>
          <p:cNvPr id="5" name="4 CuadroTexto"/>
          <p:cNvSpPr txBox="1"/>
          <p:nvPr/>
        </p:nvSpPr>
        <p:spPr>
          <a:xfrm>
            <a:off x="0" y="5143512"/>
            <a:ext cx="2071702" cy="1200329"/>
          </a:xfrm>
          <a:prstGeom prst="rect">
            <a:avLst/>
          </a:prstGeom>
          <a:noFill/>
        </p:spPr>
        <p:txBody>
          <a:bodyPr wrap="square" rtlCol="0">
            <a:spAutoFit/>
          </a:bodyPr>
          <a:lstStyle/>
          <a:p>
            <a:pPr algn="r"/>
            <a:r>
              <a:rPr lang="es-ES" dirty="0" smtClean="0"/>
              <a:t>Número de</a:t>
            </a:r>
          </a:p>
          <a:p>
            <a:pPr algn="r"/>
            <a:r>
              <a:rPr lang="es-ES" dirty="0" smtClean="0"/>
              <a:t>conjuntos de reglas para cada consecuente</a:t>
            </a:r>
            <a:endParaRPr lang="en-US" dirty="0"/>
          </a:p>
        </p:txBody>
      </p:sp>
      <p:sp>
        <p:nvSpPr>
          <p:cNvPr id="19" name="18 CuadroTexto"/>
          <p:cNvSpPr txBox="1"/>
          <p:nvPr/>
        </p:nvSpPr>
        <p:spPr>
          <a:xfrm>
            <a:off x="4857752" y="1857364"/>
            <a:ext cx="2928958" cy="1754326"/>
          </a:xfrm>
          <a:prstGeom prst="rect">
            <a:avLst/>
          </a:prstGeom>
          <a:noFill/>
        </p:spPr>
        <p:txBody>
          <a:bodyPr wrap="square" rtlCol="0">
            <a:spAutoFit/>
          </a:bodyPr>
          <a:lstStyle/>
          <a:p>
            <a:r>
              <a:rPr lang="es-ES" dirty="0" smtClean="0"/>
              <a:t>Las reglas son el conjunto de algoritmos para determinar el grado de pertenencia de cada uno de los datos a los conjuntos difusos que se hayan establecido.</a:t>
            </a:r>
            <a:endParaRPr lang="en-US" dirty="0"/>
          </a:p>
        </p:txBody>
      </p:sp>
      <p:sp>
        <p:nvSpPr>
          <p:cNvPr id="21" name="20 CuadroTexto"/>
          <p:cNvSpPr txBox="1"/>
          <p:nvPr/>
        </p:nvSpPr>
        <p:spPr>
          <a:xfrm>
            <a:off x="4714876" y="4143380"/>
            <a:ext cx="3786214" cy="2031325"/>
          </a:xfrm>
          <a:prstGeom prst="rect">
            <a:avLst/>
          </a:prstGeom>
          <a:noFill/>
        </p:spPr>
        <p:txBody>
          <a:bodyPr wrap="square" rtlCol="0">
            <a:spAutoFit/>
          </a:bodyPr>
          <a:lstStyle/>
          <a:p>
            <a:pPr algn="r"/>
            <a:r>
              <a:rPr lang="es-ES" dirty="0" smtClean="0"/>
              <a:t>Es posible que no todas las reglas teóricamente posibles tengan sentido físico y se ajusten a las características del problema que se pretende resolver, por lo que se hace necesario que se seleccionen las más adecuadas para el problema en cuestión.</a:t>
            </a:r>
            <a:endParaRPr lang="en-US" dirty="0"/>
          </a:p>
        </p:txBody>
      </p:sp>
      <p:pic>
        <p:nvPicPr>
          <p:cNvPr id="1028" name="Picture 4" descr="http://t0.gstatic.com/images?q=tbn:UWXsSGi03kEK2M:http://www.scimonocesoftware.com/seefinance/SEE%20Finance%20Help/images/File_Vault_512x512.png&amp;t=1"/>
          <p:cNvPicPr>
            <a:picLocks noChangeAspect="1" noChangeArrowheads="1"/>
          </p:cNvPicPr>
          <p:nvPr/>
        </p:nvPicPr>
        <p:blipFill>
          <a:blip r:embed="rId3"/>
          <a:srcRect/>
          <a:stretch>
            <a:fillRect/>
          </a:stretch>
        </p:blipFill>
        <p:spPr bwMode="auto">
          <a:xfrm>
            <a:off x="1928794" y="1428736"/>
            <a:ext cx="2143125" cy="2143125"/>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ES" dirty="0" smtClean="0"/>
              <a:t>Aplicaciones</a:t>
            </a:r>
            <a:endParaRPr lang="en-US" dirty="0"/>
          </a:p>
        </p:txBody>
      </p:sp>
      <p:sp>
        <p:nvSpPr>
          <p:cNvPr id="4" name="3 Marcador de texto"/>
          <p:cNvSpPr>
            <a:spLocks noGrp="1"/>
          </p:cNvSpPr>
          <p:nvPr>
            <p:ph type="body" idx="1"/>
          </p:nvPr>
        </p:nvSpPr>
        <p:spPr/>
        <p:txBody>
          <a:bodyPr/>
          <a:lstStyle/>
          <a:p>
            <a:endParaRPr lang="en-US"/>
          </a:p>
        </p:txBody>
      </p:sp>
      <p:pic>
        <p:nvPicPr>
          <p:cNvPr id="32770" name="Picture 2" descr="http://www.bazuca.com/BazucaHTML/img/galeria/L/LA%20CORPORACION__CONSTANTIN%20COSTA-GAVRAS__JOSE%20GARCIA_03.jpg"/>
          <p:cNvPicPr>
            <a:picLocks noChangeAspect="1" noChangeArrowheads="1"/>
          </p:cNvPicPr>
          <p:nvPr/>
        </p:nvPicPr>
        <p:blipFill>
          <a:blip r:embed="rId2"/>
          <a:srcRect/>
          <a:stretch>
            <a:fillRect/>
          </a:stretch>
        </p:blipFill>
        <p:spPr bwMode="auto">
          <a:xfrm>
            <a:off x="3228934" y="-642966"/>
            <a:ext cx="5915066" cy="5143536"/>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n-US" dirty="0" smtClean="0"/>
              <a:t>Su </a:t>
            </a:r>
            <a:r>
              <a:rPr lang="es-ES_tradnl" dirty="0" smtClean="0"/>
              <a:t>implementación</a:t>
            </a:r>
            <a:r>
              <a:rPr lang="en-US" dirty="0" smtClean="0"/>
              <a:t> en la industrial y la firma.</a:t>
            </a:r>
            <a:endParaRPr lang="en-US" dirty="0"/>
          </a:p>
        </p:txBody>
      </p:sp>
      <p:pic>
        <p:nvPicPr>
          <p:cNvPr id="1026" name="Picture 2"/>
          <p:cNvPicPr>
            <a:picLocks noChangeAspect="1" noChangeArrowheads="1"/>
          </p:cNvPicPr>
          <p:nvPr/>
        </p:nvPicPr>
        <p:blipFill>
          <a:blip r:embed="rId2" cstate="print"/>
          <a:srcRect/>
          <a:stretch>
            <a:fillRect/>
          </a:stretch>
        </p:blipFill>
        <p:spPr bwMode="auto">
          <a:xfrm>
            <a:off x="5436096" y="2276872"/>
            <a:ext cx="3048000" cy="2371725"/>
          </a:xfrm>
          <a:prstGeom prst="rect">
            <a:avLst/>
          </a:prstGeom>
          <a:noFill/>
          <a:ln w="9525">
            <a:noFill/>
            <a:miter lim="800000"/>
            <a:headEnd/>
            <a:tailEnd/>
          </a:ln>
        </p:spPr>
      </p:pic>
      <p:sp>
        <p:nvSpPr>
          <p:cNvPr id="6" name="5 CuadroTexto"/>
          <p:cNvSpPr txBox="1"/>
          <p:nvPr/>
        </p:nvSpPr>
        <p:spPr>
          <a:xfrm>
            <a:off x="755576" y="1844824"/>
            <a:ext cx="3744416" cy="1200329"/>
          </a:xfrm>
          <a:prstGeom prst="rect">
            <a:avLst/>
          </a:prstGeom>
          <a:noFill/>
        </p:spPr>
        <p:txBody>
          <a:bodyPr wrap="square" rtlCol="0">
            <a:spAutoFit/>
          </a:bodyPr>
          <a:lstStyle/>
          <a:p>
            <a:r>
              <a:rPr lang="es-ES_tradnl" dirty="0" smtClean="0"/>
              <a:t>La reconfiguración de los flujos de información dentro de la firma hacen que se desarrollen procesos de mayor autonomía y flexibilidad.  </a:t>
            </a:r>
            <a:endParaRPr lang="es-ES_tradnl" dirty="0"/>
          </a:p>
        </p:txBody>
      </p:sp>
      <p:pic>
        <p:nvPicPr>
          <p:cNvPr id="1027" name="Picture 3"/>
          <p:cNvPicPr>
            <a:picLocks noChangeAspect="1" noChangeArrowheads="1"/>
          </p:cNvPicPr>
          <p:nvPr/>
        </p:nvPicPr>
        <p:blipFill>
          <a:blip r:embed="rId3" cstate="print"/>
          <a:srcRect/>
          <a:stretch>
            <a:fillRect/>
          </a:stretch>
        </p:blipFill>
        <p:spPr bwMode="auto">
          <a:xfrm>
            <a:off x="4067944" y="3789040"/>
            <a:ext cx="2376264" cy="2232248"/>
          </a:xfrm>
          <a:prstGeom prst="rect">
            <a:avLst/>
          </a:prstGeom>
          <a:noFill/>
          <a:ln w="9525">
            <a:noFill/>
            <a:miter lim="800000"/>
            <a:headEnd/>
            <a:tailEnd/>
          </a:ln>
        </p:spPr>
      </p:pic>
      <p:pic>
        <p:nvPicPr>
          <p:cNvPr id="1028" name="Picture 4"/>
          <p:cNvPicPr>
            <a:picLocks noChangeAspect="1" noChangeArrowheads="1"/>
          </p:cNvPicPr>
          <p:nvPr/>
        </p:nvPicPr>
        <p:blipFill>
          <a:blip r:embed="rId4" cstate="print"/>
          <a:srcRect/>
          <a:stretch>
            <a:fillRect/>
          </a:stretch>
        </p:blipFill>
        <p:spPr bwMode="auto">
          <a:xfrm>
            <a:off x="827584" y="3501008"/>
            <a:ext cx="3389362" cy="2161977"/>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Aplicaciones en la Firma</a:t>
            </a:r>
            <a:endParaRPr lang="en-US" dirty="0"/>
          </a:p>
        </p:txBody>
      </p:sp>
      <p:pic>
        <p:nvPicPr>
          <p:cNvPr id="1026" name="Picture 2" descr="http://www.clipartheaven.com/clipart/business_&amp;_office/buildings/factory_05.gif"/>
          <p:cNvPicPr>
            <a:picLocks noChangeAspect="1" noChangeArrowheads="1"/>
          </p:cNvPicPr>
          <p:nvPr/>
        </p:nvPicPr>
        <p:blipFill>
          <a:blip r:embed="rId2"/>
          <a:srcRect/>
          <a:stretch>
            <a:fillRect/>
          </a:stretch>
        </p:blipFill>
        <p:spPr bwMode="auto">
          <a:xfrm>
            <a:off x="4476750" y="2895599"/>
            <a:ext cx="4667250" cy="3962401"/>
          </a:xfrm>
          <a:prstGeom prst="rect">
            <a:avLst/>
          </a:prstGeom>
          <a:noFill/>
        </p:spPr>
      </p:pic>
      <p:sp>
        <p:nvSpPr>
          <p:cNvPr id="4" name="3 Nube"/>
          <p:cNvSpPr/>
          <p:nvPr/>
        </p:nvSpPr>
        <p:spPr>
          <a:xfrm>
            <a:off x="4572000" y="1428736"/>
            <a:ext cx="2428892" cy="1414466"/>
          </a:xfrm>
          <a:prstGeom prst="cloud">
            <a:avLst/>
          </a:prstGeom>
          <a:solidFill>
            <a:schemeClr val="tx1">
              <a:lumMod val="65000"/>
              <a:lumOff val="3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Contratación de personal menos cualificado</a:t>
            </a:r>
            <a:endParaRPr lang="en-US" dirty="0"/>
          </a:p>
        </p:txBody>
      </p:sp>
      <p:sp>
        <p:nvSpPr>
          <p:cNvPr id="5" name="4 Nube"/>
          <p:cNvSpPr/>
          <p:nvPr/>
        </p:nvSpPr>
        <p:spPr>
          <a:xfrm>
            <a:off x="428596" y="1285860"/>
            <a:ext cx="3343292" cy="2500330"/>
          </a:xfrm>
          <a:prstGeom prst="cloud">
            <a:avLst/>
          </a:prstGeom>
          <a:solidFill>
            <a:schemeClr val="tx1">
              <a:lumMod val="65000"/>
              <a:lumOff val="3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Sistemas de evaluación sobre el proceso de producción con calificaciones cualitativas</a:t>
            </a:r>
            <a:endParaRPr lang="en-US" dirty="0"/>
          </a:p>
        </p:txBody>
      </p:sp>
      <p:sp>
        <p:nvSpPr>
          <p:cNvPr id="6" name="5 Nube"/>
          <p:cNvSpPr/>
          <p:nvPr/>
        </p:nvSpPr>
        <p:spPr>
          <a:xfrm>
            <a:off x="285720" y="3714752"/>
            <a:ext cx="4129110" cy="2414598"/>
          </a:xfrm>
          <a:prstGeom prst="cloud">
            <a:avLst/>
          </a:prstGeom>
          <a:solidFill>
            <a:schemeClr val="tx1">
              <a:lumMod val="65000"/>
              <a:lumOff val="3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 </a:t>
            </a:r>
            <a:r>
              <a:rPr lang="es-ES" dirty="0" smtClean="0"/>
              <a:t>Se </a:t>
            </a:r>
            <a:r>
              <a:rPr lang="es-ES" dirty="0" smtClean="0"/>
              <a:t>puede ver la aplicación de la lógica difusa en los procesos de evaluación y gestión de riesgo porque permiten incorporar al análisis, la incertidumbre</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r>
              <a:rPr lang="es-ES" dirty="0" smtClean="0"/>
              <a:t>Historia</a:t>
            </a:r>
            <a:endParaRPr lang="en-US" dirty="0"/>
          </a:p>
        </p:txBody>
      </p:sp>
      <p:sp>
        <p:nvSpPr>
          <p:cNvPr id="5" name="4 Marcador de texto"/>
          <p:cNvSpPr>
            <a:spLocks noGrp="1"/>
          </p:cNvSpPr>
          <p:nvPr>
            <p:ph type="body" idx="1"/>
          </p:nvPr>
        </p:nvSpPr>
        <p:spPr/>
        <p:txBody>
          <a:bodyPr/>
          <a:lstStyle/>
          <a:p>
            <a:endParaRPr lang="en-US"/>
          </a:p>
        </p:txBody>
      </p:sp>
      <p:pic>
        <p:nvPicPr>
          <p:cNvPr id="6" name="5 Imagen" descr="historia_matematica.jpg"/>
          <p:cNvPicPr>
            <a:picLocks noChangeAspect="1"/>
          </p:cNvPicPr>
          <p:nvPr/>
        </p:nvPicPr>
        <p:blipFill>
          <a:blip r:embed="rId2" cstate="print"/>
          <a:stretch>
            <a:fillRect/>
          </a:stretch>
        </p:blipFill>
        <p:spPr>
          <a:xfrm>
            <a:off x="4000496" y="0"/>
            <a:ext cx="5143504" cy="4629154"/>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El Visionario</a:t>
            </a:r>
            <a:endParaRPr lang="en-US" dirty="0"/>
          </a:p>
        </p:txBody>
      </p:sp>
      <p:pic>
        <p:nvPicPr>
          <p:cNvPr id="6" name="5 Marcador de contenido" descr="400px-Lotfi_Zadeh3.jpg"/>
          <p:cNvPicPr>
            <a:picLocks noGrp="1" noChangeAspect="1"/>
          </p:cNvPicPr>
          <p:nvPr>
            <p:ph sz="half" idx="1"/>
          </p:nvPr>
        </p:nvPicPr>
        <p:blipFill>
          <a:blip r:embed="rId3" cstate="print"/>
          <a:stretch>
            <a:fillRect/>
          </a:stretch>
        </p:blipFill>
        <p:spPr>
          <a:xfrm>
            <a:off x="3143240" y="1571612"/>
            <a:ext cx="3007284" cy="4525963"/>
          </a:xfrm>
        </p:spPr>
      </p:pic>
      <p:sp>
        <p:nvSpPr>
          <p:cNvPr id="7" name="6 Cinta perforada"/>
          <p:cNvSpPr/>
          <p:nvPr/>
        </p:nvSpPr>
        <p:spPr>
          <a:xfrm>
            <a:off x="1357290" y="1357298"/>
            <a:ext cx="2357454" cy="1357322"/>
          </a:xfrm>
          <a:prstGeom prst="flowChartPunchedTap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smtClean="0"/>
          </a:p>
          <a:p>
            <a:pPr algn="ctr"/>
            <a:r>
              <a:rPr lang="es-ES" dirty="0" err="1" smtClean="0"/>
              <a:t>Lofti</a:t>
            </a:r>
            <a:r>
              <a:rPr lang="es-ES" dirty="0" smtClean="0"/>
              <a:t> </a:t>
            </a:r>
            <a:r>
              <a:rPr lang="es-ES" dirty="0" err="1" smtClean="0"/>
              <a:t>Zadeh</a:t>
            </a:r>
            <a:r>
              <a:rPr lang="es-ES" dirty="0" smtClean="0"/>
              <a:t>, Padre de la lógica difusa</a:t>
            </a:r>
          </a:p>
          <a:p>
            <a:pPr algn="ctr"/>
            <a:endParaRPr lang="en-US" dirty="0"/>
          </a:p>
        </p:txBody>
      </p:sp>
      <p:sp>
        <p:nvSpPr>
          <p:cNvPr id="9" name="8 Esquina doblada"/>
          <p:cNvSpPr/>
          <p:nvPr/>
        </p:nvSpPr>
        <p:spPr>
          <a:xfrm>
            <a:off x="5929322" y="2571744"/>
            <a:ext cx="2643206" cy="2143140"/>
          </a:xfrm>
          <a:prstGeom prst="foldedCorner">
            <a:avLst/>
          </a:prstGeom>
          <a:solidFill>
            <a:srgbClr val="FFFF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i="1" dirty="0" err="1" smtClean="0">
                <a:solidFill>
                  <a:schemeClr val="tx1"/>
                </a:solidFill>
              </a:rPr>
              <a:t>Fuzzy</a:t>
            </a:r>
            <a:r>
              <a:rPr lang="es-ES" i="1" dirty="0" smtClean="0">
                <a:solidFill>
                  <a:schemeClr val="tx1"/>
                </a:solidFill>
              </a:rPr>
              <a:t> Sets </a:t>
            </a:r>
            <a:r>
              <a:rPr lang="es-ES" dirty="0" smtClean="0">
                <a:solidFill>
                  <a:schemeClr val="tx1"/>
                </a:solidFill>
              </a:rPr>
              <a:t>(1965) Fue el articulo seminal que publicó detallando las matemáticas de la teoría de conjuntos difusos.</a:t>
            </a:r>
          </a:p>
          <a:p>
            <a:pPr algn="ctr"/>
            <a:endParaRPr lang="en-US" dirty="0"/>
          </a:p>
        </p:txBody>
      </p:sp>
      <p:sp>
        <p:nvSpPr>
          <p:cNvPr id="10" name="9 Pentágono"/>
          <p:cNvSpPr/>
          <p:nvPr/>
        </p:nvSpPr>
        <p:spPr>
          <a:xfrm>
            <a:off x="642910" y="5572140"/>
            <a:ext cx="2857520" cy="770384"/>
          </a:xfrm>
          <a:prstGeom prst="homePlat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s-ES" dirty="0" smtClean="0"/>
          </a:p>
          <a:p>
            <a:pPr algn="ctr"/>
            <a:r>
              <a:rPr lang="es-ES" dirty="0" smtClean="0"/>
              <a:t>Profesor en la Universidad de California.</a:t>
            </a:r>
            <a:endParaRPr lang="en-US" dirty="0" smtClean="0"/>
          </a:p>
          <a:p>
            <a:pPr algn="ct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12 Imagen" descr="discrimination.jpg"/>
          <p:cNvPicPr>
            <a:picLocks noChangeAspect="1"/>
          </p:cNvPicPr>
          <p:nvPr/>
        </p:nvPicPr>
        <p:blipFill>
          <a:blip r:embed="rId3" cstate="print"/>
          <a:stretch>
            <a:fillRect/>
          </a:stretch>
        </p:blipFill>
        <p:spPr>
          <a:xfrm>
            <a:off x="2428860" y="2857496"/>
            <a:ext cx="3167068" cy="2626555"/>
          </a:xfrm>
          <a:prstGeom prst="rect">
            <a:avLst/>
          </a:prstGeom>
        </p:spPr>
      </p:pic>
      <p:pic>
        <p:nvPicPr>
          <p:cNvPr id="9" name="8 Marcador de contenido" descr="aristoteles_1.jpg"/>
          <p:cNvPicPr>
            <a:picLocks noGrp="1" noChangeAspect="1"/>
          </p:cNvPicPr>
          <p:nvPr>
            <p:ph idx="1"/>
          </p:nvPr>
        </p:nvPicPr>
        <p:blipFill>
          <a:blip r:embed="rId4" cstate="print"/>
          <a:stretch>
            <a:fillRect/>
          </a:stretch>
        </p:blipFill>
        <p:spPr>
          <a:xfrm>
            <a:off x="316896" y="2214554"/>
            <a:ext cx="1841863" cy="2000264"/>
          </a:xfrm>
        </p:spPr>
      </p:pic>
      <p:sp>
        <p:nvSpPr>
          <p:cNvPr id="10" name="9 Llamada ovalada"/>
          <p:cNvSpPr/>
          <p:nvPr/>
        </p:nvSpPr>
        <p:spPr>
          <a:xfrm>
            <a:off x="1500166" y="1428736"/>
            <a:ext cx="2286016" cy="1000132"/>
          </a:xfrm>
          <a:prstGeom prst="wedgeEllipseCallou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s-ES" dirty="0" smtClean="0"/>
              <a:t>Parte de la lógica aristotélica</a:t>
            </a:r>
            <a:endParaRPr lang="en-US" dirty="0"/>
          </a:p>
        </p:txBody>
      </p:sp>
      <p:pic>
        <p:nvPicPr>
          <p:cNvPr id="11" name="10 Imagen" descr="pantalla-o-monitor.jpg"/>
          <p:cNvPicPr>
            <a:picLocks noChangeAspect="1"/>
          </p:cNvPicPr>
          <p:nvPr/>
        </p:nvPicPr>
        <p:blipFill>
          <a:blip r:embed="rId5" cstate="print"/>
          <a:stretch>
            <a:fillRect/>
          </a:stretch>
        </p:blipFill>
        <p:spPr>
          <a:xfrm>
            <a:off x="5810250" y="1285860"/>
            <a:ext cx="3333750" cy="3333750"/>
          </a:xfrm>
          <a:prstGeom prst="rect">
            <a:avLst/>
          </a:prstGeom>
        </p:spPr>
      </p:pic>
      <p:sp>
        <p:nvSpPr>
          <p:cNvPr id="12" name="11 Rectángulo"/>
          <p:cNvSpPr/>
          <p:nvPr/>
        </p:nvSpPr>
        <p:spPr>
          <a:xfrm rot="195957">
            <a:off x="6502762" y="1626671"/>
            <a:ext cx="1984122" cy="17967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solidFill>
                  <a:srgbClr val="92D050"/>
                </a:solidFill>
              </a:rPr>
              <a:t>Busca flexibilizar los algoritmos de decisión que usan los computadores.</a:t>
            </a:r>
          </a:p>
          <a:p>
            <a:pPr algn="ctr"/>
            <a:endParaRPr lang="en-US" dirty="0">
              <a:solidFill>
                <a:srgbClr val="92D050"/>
              </a:solidFill>
            </a:endParaRPr>
          </a:p>
        </p:txBody>
      </p:sp>
      <p:sp>
        <p:nvSpPr>
          <p:cNvPr id="5" name="4 Título"/>
          <p:cNvSpPr>
            <a:spLocks noGrp="1"/>
          </p:cNvSpPr>
          <p:nvPr>
            <p:ph type="title"/>
          </p:nvPr>
        </p:nvSpPr>
        <p:spPr/>
        <p:txBody>
          <a:bodyPr/>
          <a:lstStyle/>
          <a:p>
            <a:r>
              <a:rPr lang="es-ES" dirty="0" smtClean="0"/>
              <a:t>Surgimiento Inesperado</a:t>
            </a:r>
            <a:endParaRPr lang="en-US" dirty="0"/>
          </a:p>
        </p:txBody>
      </p:sp>
      <p:sp>
        <p:nvSpPr>
          <p:cNvPr id="14" name="13 Llamada rectangular"/>
          <p:cNvSpPr/>
          <p:nvPr/>
        </p:nvSpPr>
        <p:spPr>
          <a:xfrm>
            <a:off x="4572000" y="2000240"/>
            <a:ext cx="1089056" cy="928694"/>
          </a:xfrm>
          <a:prstGeom prst="wedgeRectCallout">
            <a:avLst/>
          </a:prstGeom>
        </p:spPr>
        <p:style>
          <a:lnRef idx="3">
            <a:schemeClr val="lt1"/>
          </a:lnRef>
          <a:fillRef idx="1">
            <a:schemeClr val="dk1"/>
          </a:fillRef>
          <a:effectRef idx="1">
            <a:schemeClr val="dk1"/>
          </a:effectRef>
          <a:fontRef idx="minor">
            <a:schemeClr val="lt1"/>
          </a:fontRef>
        </p:style>
        <p:txBody>
          <a:bodyPr rtlCol="0" anchor="ctr"/>
          <a:lstStyle/>
          <a:p>
            <a:pPr algn="ctr"/>
            <a:r>
              <a:rPr lang="es-ES" dirty="0" err="1" smtClean="0"/>
              <a:t>Fuzzy</a:t>
            </a:r>
            <a:r>
              <a:rPr lang="es-ES" dirty="0" smtClean="0"/>
              <a:t>!!!</a:t>
            </a:r>
            <a:endParaRPr lang="en-US" dirty="0"/>
          </a:p>
        </p:txBody>
      </p:sp>
      <p:sp>
        <p:nvSpPr>
          <p:cNvPr id="15" name="14 CuadroTexto"/>
          <p:cNvSpPr txBox="1"/>
          <p:nvPr/>
        </p:nvSpPr>
        <p:spPr>
          <a:xfrm>
            <a:off x="2428860" y="5500702"/>
            <a:ext cx="3143272" cy="830997"/>
          </a:xfrm>
          <a:prstGeom prst="rect">
            <a:avLst/>
          </a:prstGeom>
          <a:noFill/>
        </p:spPr>
        <p:txBody>
          <a:bodyPr wrap="square" rtlCol="0">
            <a:spAutoFit/>
          </a:bodyPr>
          <a:lstStyle/>
          <a:p>
            <a:r>
              <a:rPr lang="es-ES" sz="1600" dirty="0" smtClean="0"/>
              <a:t>Al principio no fue aceptada a raíz de su nombre, el cual es usado despectivamente</a:t>
            </a:r>
            <a:endParaRPr lang="en-US" sz="16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6 Imagen" descr="3196967-antiguo-papiro-textura.jpg"/>
          <p:cNvPicPr>
            <a:picLocks noChangeAspect="1"/>
          </p:cNvPicPr>
          <p:nvPr/>
        </p:nvPicPr>
        <p:blipFill>
          <a:blip r:embed="rId3" cstate="print"/>
          <a:stretch>
            <a:fillRect/>
          </a:stretch>
        </p:blipFill>
        <p:spPr>
          <a:xfrm>
            <a:off x="785786" y="1571612"/>
            <a:ext cx="3857620" cy="4747840"/>
          </a:xfrm>
          <a:prstGeom prst="rect">
            <a:avLst/>
          </a:prstGeom>
        </p:spPr>
      </p:pic>
      <p:pic>
        <p:nvPicPr>
          <p:cNvPr id="5" name="4 Imagen" descr="TrenBala.jpg"/>
          <p:cNvPicPr>
            <a:picLocks noChangeAspect="1"/>
          </p:cNvPicPr>
          <p:nvPr/>
        </p:nvPicPr>
        <p:blipFill>
          <a:blip r:embed="rId4" cstate="print"/>
          <a:stretch>
            <a:fillRect/>
          </a:stretch>
        </p:blipFill>
        <p:spPr>
          <a:xfrm>
            <a:off x="5212700" y="0"/>
            <a:ext cx="3931299" cy="2500306"/>
          </a:xfrm>
          <a:prstGeom prst="rect">
            <a:avLst/>
          </a:prstGeom>
        </p:spPr>
      </p:pic>
      <p:sp>
        <p:nvSpPr>
          <p:cNvPr id="2" name="1 Título"/>
          <p:cNvSpPr>
            <a:spLocks noGrp="1"/>
          </p:cNvSpPr>
          <p:nvPr>
            <p:ph type="title"/>
          </p:nvPr>
        </p:nvSpPr>
        <p:spPr/>
        <p:txBody>
          <a:bodyPr/>
          <a:lstStyle/>
          <a:p>
            <a:r>
              <a:rPr lang="es-ES" dirty="0" smtClean="0"/>
              <a:t>Rápida Implementación</a:t>
            </a:r>
            <a:endParaRPr lang="en-US" dirty="0"/>
          </a:p>
        </p:txBody>
      </p:sp>
      <p:pic>
        <p:nvPicPr>
          <p:cNvPr id="4" name="3 Marcador de contenido" descr="japan_map_islands.gif"/>
          <p:cNvPicPr>
            <a:picLocks noGrp="1" noChangeAspect="1"/>
          </p:cNvPicPr>
          <p:nvPr>
            <p:ph idx="1"/>
          </p:nvPr>
        </p:nvPicPr>
        <p:blipFill>
          <a:blip r:embed="rId5" cstate="print"/>
          <a:stretch>
            <a:fillRect/>
          </a:stretch>
        </p:blipFill>
        <p:spPr>
          <a:xfrm>
            <a:off x="4609940" y="2332037"/>
            <a:ext cx="4534060" cy="4525963"/>
          </a:xfrm>
        </p:spPr>
      </p:pic>
      <p:sp>
        <p:nvSpPr>
          <p:cNvPr id="6" name="5 CuadroTexto"/>
          <p:cNvSpPr txBox="1"/>
          <p:nvPr/>
        </p:nvSpPr>
        <p:spPr>
          <a:xfrm>
            <a:off x="1214414" y="2285992"/>
            <a:ext cx="3143272" cy="3139321"/>
          </a:xfrm>
          <a:prstGeom prst="rect">
            <a:avLst/>
          </a:prstGeom>
          <a:noFill/>
        </p:spPr>
        <p:txBody>
          <a:bodyPr wrap="square" rtlCol="0">
            <a:spAutoFit/>
          </a:bodyPr>
          <a:lstStyle/>
          <a:p>
            <a:r>
              <a:rPr lang="es-ES" dirty="0">
                <a:solidFill>
                  <a:schemeClr val="bg1"/>
                </a:solidFill>
              </a:rPr>
              <a:t>En el año 1987 el primer subterráneo que funcionaba con un sistema basado en lógica difusa fue construido en el Japón, esto impulso el desarrollo de la lógica difuso ya que diversos sectores de la sociedad como universidades e industrias se mostraron muy interesados en desarrollar estas nuevas ideas</a:t>
            </a:r>
            <a:endParaRPr lang="en-US" dirty="0">
              <a:solidFill>
                <a:schemeClr val="bg1"/>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r>
              <a:rPr lang="es-ES" dirty="0" smtClean="0"/>
              <a:t>Lógica difusa</a:t>
            </a:r>
            <a:endParaRPr lang="en-US" dirty="0"/>
          </a:p>
        </p:txBody>
      </p:sp>
      <p:sp>
        <p:nvSpPr>
          <p:cNvPr id="5" name="4 Marcador de texto"/>
          <p:cNvSpPr>
            <a:spLocks noGrp="1"/>
          </p:cNvSpPr>
          <p:nvPr>
            <p:ph type="body" idx="1"/>
          </p:nvPr>
        </p:nvSpPr>
        <p:spPr/>
        <p:txBody>
          <a:bodyPr/>
          <a:lstStyle/>
          <a:p>
            <a:endParaRPr lang="en-US"/>
          </a:p>
        </p:txBody>
      </p:sp>
      <p:pic>
        <p:nvPicPr>
          <p:cNvPr id="6" name="5 Imagen" descr="analizar-informacion-en-internet.jpg"/>
          <p:cNvPicPr>
            <a:picLocks noChangeAspect="1"/>
          </p:cNvPicPr>
          <p:nvPr/>
        </p:nvPicPr>
        <p:blipFill>
          <a:blip r:embed="rId2" cstate="print"/>
          <a:stretch>
            <a:fillRect/>
          </a:stretch>
        </p:blipFill>
        <p:spPr>
          <a:xfrm>
            <a:off x="3924352" y="0"/>
            <a:ext cx="5219648" cy="3643314"/>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r>
              <a:rPr lang="es-ES" dirty="0" smtClean="0"/>
              <a:t>Diferencias entre Conjuntos</a:t>
            </a:r>
            <a:endParaRPr lang="en-US" dirty="0"/>
          </a:p>
        </p:txBody>
      </p:sp>
      <p:sp>
        <p:nvSpPr>
          <p:cNvPr id="5" name="4 Elipse"/>
          <p:cNvSpPr/>
          <p:nvPr/>
        </p:nvSpPr>
        <p:spPr>
          <a:xfrm>
            <a:off x="714348" y="1571612"/>
            <a:ext cx="3600000" cy="2520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Conjunto Tradicional Bajo Lógica Aristotélica</a:t>
            </a:r>
            <a:endParaRPr lang="en-US" dirty="0"/>
          </a:p>
        </p:txBody>
      </p:sp>
      <p:sp>
        <p:nvSpPr>
          <p:cNvPr id="6" name="5 Elipse"/>
          <p:cNvSpPr/>
          <p:nvPr/>
        </p:nvSpPr>
        <p:spPr>
          <a:xfrm>
            <a:off x="4572000" y="3857628"/>
            <a:ext cx="3600000" cy="2520000"/>
          </a:xfrm>
          <a:prstGeom prst="ellipse">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solidFill>
                  <a:schemeClr val="tx2"/>
                </a:solidFill>
              </a:rPr>
              <a:t>Conjunto Bajo</a:t>
            </a:r>
          </a:p>
          <a:p>
            <a:pPr algn="ctr"/>
            <a:r>
              <a:rPr lang="es-ES" dirty="0" smtClean="0">
                <a:solidFill>
                  <a:schemeClr val="tx2"/>
                </a:solidFill>
              </a:rPr>
              <a:t> Lógica Difusa</a:t>
            </a:r>
            <a:endParaRPr lang="en-US" dirty="0">
              <a:solidFill>
                <a:schemeClr val="tx2"/>
              </a:solidFill>
            </a:endParaRPr>
          </a:p>
        </p:txBody>
      </p:sp>
      <p:sp>
        <p:nvSpPr>
          <p:cNvPr id="7" name="6 Flecha izquierda"/>
          <p:cNvSpPr/>
          <p:nvPr/>
        </p:nvSpPr>
        <p:spPr>
          <a:xfrm>
            <a:off x="4500562" y="1357298"/>
            <a:ext cx="4000528" cy="242889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Los elementos que pertenecen a este conjunto cumplen todos con características definidas que deben ser cumplidas a cabalidad</a:t>
            </a:r>
            <a:endParaRPr lang="en-US" dirty="0"/>
          </a:p>
        </p:txBody>
      </p:sp>
      <p:sp>
        <p:nvSpPr>
          <p:cNvPr id="8" name="7 Flecha derecha"/>
          <p:cNvSpPr/>
          <p:nvPr/>
        </p:nvSpPr>
        <p:spPr>
          <a:xfrm>
            <a:off x="642910" y="4071942"/>
            <a:ext cx="3786214" cy="2786058"/>
          </a:xfrm>
          <a:prstGeom prst="rightArrow">
            <a:avLst>
              <a:gd name="adj1" fmla="val 50000"/>
              <a:gd name="adj2" fmla="val 36573"/>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solidFill>
                  <a:schemeClr val="tx2"/>
                </a:solidFill>
              </a:rPr>
              <a:t>Los elementos que pertenecen a este conjunto deben cumplir con ciertas características o  acercarse a ellas (Grado de Pertenencia)</a:t>
            </a:r>
            <a:endParaRPr lang="en-US" dirty="0">
              <a:solidFill>
                <a:schemeClr val="tx2"/>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Imagen" descr="ransom.png"/>
          <p:cNvPicPr>
            <a:picLocks noChangeAspect="1"/>
          </p:cNvPicPr>
          <p:nvPr/>
        </p:nvPicPr>
        <p:blipFill>
          <a:blip r:embed="rId2" cstate="print">
            <a:lum contrast="40000"/>
          </a:blip>
          <a:stretch>
            <a:fillRect/>
          </a:stretch>
        </p:blipFill>
        <p:spPr>
          <a:xfrm>
            <a:off x="1071538" y="1214422"/>
            <a:ext cx="7544143" cy="5357826"/>
          </a:xfrm>
          <a:prstGeom prst="rect">
            <a:avLst/>
          </a:prstGeom>
        </p:spPr>
      </p:pic>
      <p:sp>
        <p:nvSpPr>
          <p:cNvPr id="2" name="1 Título"/>
          <p:cNvSpPr>
            <a:spLocks noGrp="1"/>
          </p:cNvSpPr>
          <p:nvPr>
            <p:ph type="title"/>
          </p:nvPr>
        </p:nvSpPr>
        <p:spPr/>
        <p:txBody>
          <a:bodyPr/>
          <a:lstStyle/>
          <a:p>
            <a:r>
              <a:rPr lang="es-ES" dirty="0" smtClean="0"/>
              <a:t>Grado de Pertenencia</a:t>
            </a:r>
            <a:endParaRPr lang="en-US" dirty="0"/>
          </a:p>
        </p:txBody>
      </p:sp>
      <p:pic>
        <p:nvPicPr>
          <p:cNvPr id="3" name="2 Imagen" descr="Ec2.JPG"/>
          <p:cNvPicPr>
            <a:picLocks noChangeAspect="1"/>
          </p:cNvPicPr>
          <p:nvPr/>
        </p:nvPicPr>
        <p:blipFill>
          <a:blip r:embed="rId3" cstate="print"/>
          <a:stretch>
            <a:fillRect/>
          </a:stretch>
        </p:blipFill>
        <p:spPr>
          <a:xfrm>
            <a:off x="4714876" y="5429264"/>
            <a:ext cx="3914797" cy="115994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Operaciones Entre Conjuntos Difusos</a:t>
            </a:r>
            <a:endParaRPr lang="en-US" dirty="0"/>
          </a:p>
        </p:txBody>
      </p:sp>
      <p:pic>
        <p:nvPicPr>
          <p:cNvPr id="3" name="2 Imagen" descr="Ec3.JPG"/>
          <p:cNvPicPr>
            <a:picLocks noChangeAspect="1"/>
          </p:cNvPicPr>
          <p:nvPr/>
        </p:nvPicPr>
        <p:blipFill>
          <a:blip r:embed="rId2" cstate="print"/>
          <a:stretch>
            <a:fillRect/>
          </a:stretch>
        </p:blipFill>
        <p:spPr>
          <a:xfrm>
            <a:off x="1000100" y="3357562"/>
            <a:ext cx="2491391" cy="73819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4" name="3 Imagen" descr="Ec4.JPG"/>
          <p:cNvPicPr>
            <a:picLocks noChangeAspect="1"/>
          </p:cNvPicPr>
          <p:nvPr/>
        </p:nvPicPr>
        <p:blipFill>
          <a:blip r:embed="rId3" cstate="print"/>
          <a:stretch>
            <a:fillRect/>
          </a:stretch>
        </p:blipFill>
        <p:spPr>
          <a:xfrm>
            <a:off x="4000496" y="1643050"/>
            <a:ext cx="4468433" cy="66199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5" name="4 Imagen" descr="Ec5.JPG"/>
          <p:cNvPicPr>
            <a:picLocks noChangeAspect="1"/>
          </p:cNvPicPr>
          <p:nvPr/>
        </p:nvPicPr>
        <p:blipFill>
          <a:blip r:embed="rId4" cstate="print"/>
          <a:stretch>
            <a:fillRect/>
          </a:stretch>
        </p:blipFill>
        <p:spPr>
          <a:xfrm>
            <a:off x="4071934" y="5500702"/>
            <a:ext cx="4641774" cy="73065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6" name="5 Rectángulo"/>
          <p:cNvSpPr/>
          <p:nvPr/>
        </p:nvSpPr>
        <p:spPr>
          <a:xfrm>
            <a:off x="3857620" y="3000372"/>
            <a:ext cx="4938788" cy="1569660"/>
          </a:xfrm>
          <a:prstGeom prst="rect">
            <a:avLst/>
          </a:prstGeom>
          <a:noFill/>
        </p:spPr>
        <p:txBody>
          <a:bodyPr wrap="none" lIns="91440" tIns="45720" rIns="91440" bIns="45720">
            <a:spAutoFit/>
          </a:bodyPr>
          <a:lstStyle/>
          <a:p>
            <a:pPr algn="ctr"/>
            <a:r>
              <a:rPr lang="es-ES" sz="32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No cumplen con el principio</a:t>
            </a:r>
          </a:p>
          <a:p>
            <a:pPr algn="ctr"/>
            <a:r>
              <a:rPr lang="es-ES" sz="32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De contradicción</a:t>
            </a:r>
            <a:r>
              <a:rPr lang="es-ES" sz="3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ni con el</a:t>
            </a:r>
          </a:p>
          <a:p>
            <a:pPr algn="ctr"/>
            <a:r>
              <a:rPr lang="es-ES" sz="32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De Exclusión</a:t>
            </a:r>
            <a:endParaRPr lang="es-ES" sz="32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229</TotalTime>
  <Words>377</Words>
  <Application>Microsoft Office PowerPoint</Application>
  <PresentationFormat>Presentación en pantalla (4:3)</PresentationFormat>
  <Paragraphs>53</Paragraphs>
  <Slides>14</Slides>
  <Notes>3</Notes>
  <HiddenSlides>0</HiddenSlides>
  <MMClips>0</MMClips>
  <ScaleCrop>false</ScaleCrop>
  <HeadingPairs>
    <vt:vector size="4" baseType="variant">
      <vt:variant>
        <vt:lpstr>Tema</vt:lpstr>
      </vt:variant>
      <vt:variant>
        <vt:i4>1</vt:i4>
      </vt:variant>
      <vt:variant>
        <vt:lpstr>Títulos de diapositiva</vt:lpstr>
      </vt:variant>
      <vt:variant>
        <vt:i4>14</vt:i4>
      </vt:variant>
    </vt:vector>
  </HeadingPairs>
  <TitlesOfParts>
    <vt:vector size="15" baseType="lpstr">
      <vt:lpstr>Tema de Office</vt:lpstr>
      <vt:lpstr>Lógica Difusa</vt:lpstr>
      <vt:lpstr>Historia</vt:lpstr>
      <vt:lpstr>El Visionario</vt:lpstr>
      <vt:lpstr>Surgimiento Inesperado</vt:lpstr>
      <vt:lpstr>Rápida Implementación</vt:lpstr>
      <vt:lpstr>Lógica difusa</vt:lpstr>
      <vt:lpstr>Diferencias entre Conjuntos</vt:lpstr>
      <vt:lpstr>Grado de Pertenencia</vt:lpstr>
      <vt:lpstr>Operaciones Entre Conjuntos Difusos</vt:lpstr>
      <vt:lpstr>Inferencia Difusa</vt:lpstr>
      <vt:lpstr>Conjunto de Reglas de Datos</vt:lpstr>
      <vt:lpstr>Aplicaciones</vt:lpstr>
      <vt:lpstr>Su implementación en la industrial y la firma.</vt:lpstr>
      <vt:lpstr>Aplicaciones en la Firma</vt:lpstr>
    </vt:vector>
  </TitlesOfParts>
  <Company>RevolucionUnattended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Logica Difusa</dc:title>
  <dc:creator>Edward Yanquen</dc:creator>
  <cp:lastModifiedBy>Edward Yanquen</cp:lastModifiedBy>
  <cp:revision>28</cp:revision>
  <dcterms:created xsi:type="dcterms:W3CDTF">2010-11-10T03:55:34Z</dcterms:created>
  <dcterms:modified xsi:type="dcterms:W3CDTF">2010-11-16T02:08:42Z</dcterms:modified>
</cp:coreProperties>
</file>